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B68FA-C7DF-41F8-B20E-68C6D2B687E8}" type="datetimeFigureOut">
              <a:rPr lang="en-US" smtClean="0"/>
              <a:t>10/16/2012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C9EA0-2285-423F-B56E-38E85C0B26EF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B68FA-C7DF-41F8-B20E-68C6D2B687E8}" type="datetimeFigureOut">
              <a:rPr lang="en-US" smtClean="0"/>
              <a:t>10/16/2012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C9EA0-2285-423F-B56E-38E85C0B26EF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B68FA-C7DF-41F8-B20E-68C6D2B687E8}" type="datetimeFigureOut">
              <a:rPr lang="en-US" smtClean="0"/>
              <a:t>10/16/2012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C9EA0-2285-423F-B56E-38E85C0B26EF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B68FA-C7DF-41F8-B20E-68C6D2B687E8}" type="datetimeFigureOut">
              <a:rPr lang="en-US" smtClean="0"/>
              <a:t>10/16/2012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C9EA0-2285-423F-B56E-38E85C0B26EF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B68FA-C7DF-41F8-B20E-68C6D2B687E8}" type="datetimeFigureOut">
              <a:rPr lang="en-US" smtClean="0"/>
              <a:t>10/16/2012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C9EA0-2285-423F-B56E-38E85C0B26EF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B68FA-C7DF-41F8-B20E-68C6D2B687E8}" type="datetimeFigureOut">
              <a:rPr lang="en-US" smtClean="0"/>
              <a:t>10/16/2012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C9EA0-2285-423F-B56E-38E85C0B26EF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B68FA-C7DF-41F8-B20E-68C6D2B687E8}" type="datetimeFigureOut">
              <a:rPr lang="en-US" smtClean="0"/>
              <a:t>10/16/2012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C9EA0-2285-423F-B56E-38E85C0B26EF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B68FA-C7DF-41F8-B20E-68C6D2B687E8}" type="datetimeFigureOut">
              <a:rPr lang="en-US" smtClean="0"/>
              <a:t>10/16/2012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C9EA0-2285-423F-B56E-38E85C0B26EF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B68FA-C7DF-41F8-B20E-68C6D2B687E8}" type="datetimeFigureOut">
              <a:rPr lang="en-US" smtClean="0"/>
              <a:t>10/16/2012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C9EA0-2285-423F-B56E-38E85C0B26EF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B68FA-C7DF-41F8-B20E-68C6D2B687E8}" type="datetimeFigureOut">
              <a:rPr lang="en-US" smtClean="0"/>
              <a:t>10/16/2012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C9EA0-2285-423F-B56E-38E85C0B26EF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B68FA-C7DF-41F8-B20E-68C6D2B687E8}" type="datetimeFigureOut">
              <a:rPr lang="en-US" smtClean="0"/>
              <a:t>10/16/2012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C9EA0-2285-423F-B56E-38E85C0B26EF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4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BB68FA-C7DF-41F8-B20E-68C6D2B687E8}" type="datetimeFigureOut">
              <a:rPr lang="en-US" smtClean="0"/>
              <a:t>10/16/2012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DC9EA0-2285-423F-B56E-38E85C0B26EF}" type="slidenum">
              <a:rPr lang="en-US" smtClean="0"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404665"/>
            <a:ext cx="7772400" cy="720079"/>
          </a:xfrm>
        </p:spPr>
        <p:txBody>
          <a:bodyPr>
            <a:normAutofit fontScale="90000"/>
          </a:bodyPr>
          <a:lstStyle/>
          <a:p>
            <a:r>
              <a:rPr lang="es-E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ple Chancery" pitchFamily="66" charset="0"/>
              </a:rPr>
              <a:t>SENA</a:t>
            </a:r>
            <a:endParaRPr lang="en-US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pple Chancery" pitchFamily="66" charset="0"/>
            </a:endParaRPr>
          </a:p>
        </p:txBody>
      </p:sp>
      <p:sp useBgFill="1"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11560" y="1268760"/>
            <a:ext cx="7848872" cy="4370040"/>
          </a:xfr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1600" b="1" dirty="0">
                <a:solidFill>
                  <a:schemeClr val="tx1"/>
                </a:solidFill>
                <a:latin typeface="Garamond" pitchFamily="18" charset="0"/>
              </a:rPr>
              <a:t>MISIÓN</a:t>
            </a:r>
            <a:endParaRPr lang="en-US" sz="1600" dirty="0">
              <a:solidFill>
                <a:schemeClr val="tx1"/>
              </a:solidFill>
              <a:latin typeface="Garamond" pitchFamily="18" charset="0"/>
            </a:endParaRPr>
          </a:p>
          <a:p>
            <a:r>
              <a:rPr lang="en-US" sz="1600" dirty="0">
                <a:solidFill>
                  <a:schemeClr val="tx1"/>
                </a:solidFill>
                <a:latin typeface="Garamond" pitchFamily="18" charset="0"/>
              </a:rPr>
              <a:t> </a:t>
            </a:r>
          </a:p>
          <a:p>
            <a:pPr algn="just"/>
            <a:r>
              <a:rPr lang="es-ES" sz="1600" b="1" dirty="0">
                <a:solidFill>
                  <a:schemeClr val="tx1"/>
                </a:solidFill>
                <a:latin typeface="Garamond" pitchFamily="18" charset="0"/>
              </a:rPr>
              <a:t>El Servicio Nacional de Aprendizaje (SENA) se encarga de cumplir la función que le corresponde al Estado de invertir en el desarrollo social y técnico de los trabajadores colombianos, ofreciendo y ejecutando la Formación Profesional Integral gratuita, para la incorporación y el desarrollo de las personas en actividades productivas que contribuyan al desarrollo social, económico y tecnológico del país.</a:t>
            </a:r>
            <a:endParaRPr lang="en-US" sz="1600" b="1" dirty="0">
              <a:solidFill>
                <a:schemeClr val="tx1"/>
              </a:solidFill>
              <a:latin typeface="Garamond" pitchFamily="18" charset="0"/>
            </a:endParaRPr>
          </a:p>
          <a:p>
            <a:r>
              <a:rPr lang="es-ES" sz="1600" b="1" dirty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s-ES" sz="1600" b="1" dirty="0">
                <a:solidFill>
                  <a:schemeClr val="tx1"/>
                </a:solidFill>
                <a:latin typeface="Garamond" pitchFamily="18" charset="0"/>
              </a:rPr>
            </a:br>
            <a:r>
              <a:rPr lang="es-ES" sz="1600" b="1" dirty="0" smtClean="0">
                <a:solidFill>
                  <a:schemeClr val="tx1"/>
                </a:solidFill>
                <a:latin typeface="Garamond" pitchFamily="18" charset="0"/>
              </a:rPr>
              <a:t>VISIÓN</a:t>
            </a:r>
            <a:endParaRPr lang="en-US" sz="1600" b="1" dirty="0">
              <a:solidFill>
                <a:schemeClr val="tx1"/>
              </a:solidFill>
              <a:latin typeface="Garamond" pitchFamily="18" charset="0"/>
            </a:endParaRPr>
          </a:p>
          <a:p>
            <a:pPr algn="just"/>
            <a:r>
              <a:rPr lang="es-ES" sz="1600" b="1" dirty="0">
                <a:solidFill>
                  <a:schemeClr val="tx1"/>
                </a:solidFill>
                <a:latin typeface="Garamond" pitchFamily="18" charset="0"/>
              </a:rPr>
              <a:t> </a:t>
            </a:r>
            <a:endParaRPr lang="en-US" sz="1600" b="1" dirty="0">
              <a:solidFill>
                <a:schemeClr val="tx1"/>
              </a:solidFill>
              <a:latin typeface="Garamond" pitchFamily="18" charset="0"/>
            </a:endParaRPr>
          </a:p>
          <a:p>
            <a:pPr algn="just"/>
            <a:r>
              <a:rPr lang="es-ES" sz="1600" b="1" dirty="0">
                <a:solidFill>
                  <a:schemeClr val="tx1"/>
                </a:solidFill>
                <a:latin typeface="Garamond" pitchFamily="18" charset="0"/>
              </a:rPr>
              <a:t>El SENA será una organización de conocimiento para todos los colombianos, innovando permanentemente en sus estrategias y metodologías de aprendizaje, en total acuerdo con las tendencias y cambios tecnológicos y las necesidades del sector empresarial y de los trabajadores, impactando positivamente la productividad, la competitividad, la equidad y el desarrollo del país.</a:t>
            </a:r>
            <a:endParaRPr lang="en-US" sz="1600" b="1" dirty="0">
              <a:solidFill>
                <a:schemeClr val="tx1"/>
              </a:solidFill>
              <a:latin typeface="Garamond" pitchFamily="18" charset="0"/>
            </a:endParaRPr>
          </a:p>
          <a:p>
            <a:pPr algn="just"/>
            <a:r>
              <a:rPr lang="es-ES" sz="1600" b="1" dirty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s-ES" sz="1600" b="1" dirty="0">
                <a:solidFill>
                  <a:schemeClr val="tx1"/>
                </a:solidFill>
                <a:latin typeface="Garamond" pitchFamily="18" charset="0"/>
              </a:rPr>
            </a:br>
            <a:endParaRPr lang="en-US" sz="1600" b="1" dirty="0">
              <a:solidFill>
                <a:schemeClr val="tx1"/>
              </a:solidFill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ple Chancery" pitchFamily="66" charset="0"/>
              </a:rPr>
              <a:t>EL LOGO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3068960"/>
            <a:ext cx="8136904" cy="31683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" sz="2100" dirty="0" smtClean="0">
                <a:latin typeface="Garamond" pitchFamily="18" charset="0"/>
              </a:rPr>
              <a:t>El </a:t>
            </a:r>
            <a:r>
              <a:rPr lang="es-ES" sz="2100" dirty="0">
                <a:latin typeface="Garamond" pitchFamily="18" charset="0"/>
              </a:rPr>
              <a:t>logo significa las dos cosas: un alumno que va por un camino o sendero: el sendero de la vida. Un sendero donde tiene que tomar decisiones, donde tiene que auto superarse y siempre seguir adelante, no importando lo que pase. El punto del logo también significa lo siguiente:</a:t>
            </a:r>
            <a:br>
              <a:rPr lang="es-ES" sz="2100" dirty="0">
                <a:latin typeface="Garamond" pitchFamily="18" charset="0"/>
              </a:rPr>
            </a:br>
            <a:r>
              <a:rPr lang="es-ES" sz="2100" dirty="0">
                <a:latin typeface="Garamond" pitchFamily="18" charset="0"/>
              </a:rPr>
              <a:t>Al caminar por nuestro sendero, no importa cuantas veces nos tropecemos por esas molestas piedras llamadas problemas, pues en el cielo, una gran luz llamada Dios, nos estará levantando y dándonos valor para seguir adelante, y para demostrarle a Colombia y al mundo que los alumnos SENA si valen la pena</a:t>
            </a:r>
          </a:p>
          <a:p>
            <a:endParaRPr lang="en-US" dirty="0"/>
          </a:p>
        </p:txBody>
      </p:sp>
      <p:sp>
        <p:nvSpPr>
          <p:cNvPr id="17412" name="AutoShape 4" descr="data:image/jpeg;base64,/9j/4AAQSkZJRgABAQAAAQABAAD/2wBDAAkGBwgHBgkIBwgKCgkLDRYPDQwMDRsUFRAWIB0iIiAdHx8kKDQsJCYxJx8fLT0tMTU3Ojo6Iys/RD84QzQ5Ojf/2wBDAQoKCg0MDRoPDxo3JR8lNzc3Nzc3Nzc3Nzc3Nzc3Nzc3Nzc3Nzc3Nzc3Nzc3Nzc3Nzc3Nzc3Nzc3Nzc3Nzc3Nzf/wAARCABdAGQDASIAAhEBAxEB/8QAGwAAAgMBAQEAAAAAAAAAAAAAAAcFBggEAwL/xABFEAABAgUBBAUHCQYFBQAAAAABAgMABAUGEQcSITFBEyJRYXEUFzJVgYLRCBUjM0JSkZOhFmJykrHBNENWc5SiwtLT8f/EABQBAQAAAAAAAAAAAAAAAAAAAAD/xAAUEQEAAAAAAAAAAAAAAAAAAAAA/9oADAMBAAIRAxEAPwB4wQQQBBBBAeM5MsyUo9NTTiW2GG1OOLVwSlIySfYIy7fWp1bueedErNPyNLCsNSrKygqT2rI4k9mcD9S/9UUvK0+rwl87fkiicfdGNr/pzGRYCQpdbqlImA/TKhNSroUFbTTqk5PeOB8DGk9Ib9XeVLdYqIbTVZPHS7AwHUHgsDkd2CBz7M4GXIaXydkOG+ZhSArYTT3NsjhgrRjPt/pAaRggggCCCCAIIIIAgio6k3uzZFIamjKqmpmYc6Nhra2U5AySo8gB+P6ij29eep11SblRolIo/kYWUJK8jaI4gZcz2dggHNBCepGp92yVU8iuq03ujQ5sOvSUu5lvfvOOsFjwPhmOjU/VGqWfcTVOp8lJTDDkoh/bfC9rJUoclDd1RANZ5pt9lxl5CVtuJKVpUMhQO4gxm6/dIaxR556Yt6VcqFMUSpCWus6yPulPFXcRnvxF6ZvDVN9lDzVmSSm3EhSVBR3gjIP1kSMjdl8M0utT1xW7KSDcjIOTEuoEkOOJ4JOFndjMAiaXYd11OaSxLUGfSonep9ktIHipWBGitLrEbsmkLQ84h+pTRCpl1HojHBCe4ZO/mT4AK5GvVwEhSqRTSgEBWA4PZna3cDDffu1iZsGZuij7DqUSa5httzkpIJKFYPEEYMBZ4IW+kmoFRvd+poqEpKS4lEtlHQBW/aKs5yT90RY9Qrras+2n6kpKHJgkNyzSjuccPDPcBknuEBZYIz+zrrX23JZ2dokkJNxe9SEOArQDhWwSrBPLxh8yM2xPybE3KOpdl320uNrTwUkjIMB7wQQQFA1f/ZR2kSkteDk0w244pUtMSzZUptYG/eARvB4HjjuhZ0CzKHUkOvWnqG5JltWFNzCCwvPI+mk45ZxFmq2s1mVmRXJVWg1Gall8W3WmiM9o6+494iku1TSZxe0m36+2PuofTgfi4TAcs9d122fXXpGWuxVSTLKA6QPeUMuDAOOvntwccDnfHprTOvVKv0efmWegemqLLPONb+opRWSN+/dmJOj3NpVSZlEyza9VfebOUqmSlwA/wlzZ/SO+47902uaoJn61blXmJlLYaCw5sdUEkDCXQOZgPWRprpkpc+edpjLSfofKfq9w6v1vLhE1LtCVsq72nL6audxymrUlCXdosAJUCcbatx2h2cIpfz3pF/pOsf8AIV/7ol7bubTpEy9TKFatZL1Wb8jcbDu10iVEdXJd3eIxiAjNFrck7qpd00meGEOtS5bcA3tLBc2VDw/UZHOIqnVqpWMzc1oVpCgzNSzrWwN4Q8UdRaf3VDH4pPIw4agi2dIpNVRkaJPdBOrS0+uXcLuyRkp2tte7OVbx7eUUe5dQtOLommpqt23VZh9pGwlxJS2dnOcEpcGefHtMB6/Jo/xdwf7bH9VxVtZLpcum7jJyBU7JU8lhhKBnpHM9dQHPJAA7kg84slA1D07txudbotArMqmdbDb5S7kkDOMEukg9Y7xiOWh3npfQqmzUqZbFWam2c9GtTm3s5BBOFOkcDARF41Sk1GyqTSabQKvKzFJHVmX5cBKkkZc2sHdk9b2Rd/k93b5TJPWxOu5dlwXpMq5tk9ZHsJz4KPIR1r14tlxCkLpVVUlQwQUNEEfzxUqRd+l9GqTFRpltVlibYVtNuB8nBxg7i7gjBIwYDREEKbz9236sq38jf/nBAVbzA1j11Iflr+EHmBrHrqQ/LX8I0FBAZ98wNY9dSH5a/hHhPaD15iVcdl6nIPuISSGjto2scgcYz4xomKFrFd4te1nGpVwCoz4LMuOaE466/YDgd5EBlrHZDp0JtpiSk5u9qzhqXl21plVOcEpA+kc/QpHvQsLOt6Zum4pOkyuR0ysuuAfVtj0lewcO04HOGtrhcMvRaPJWRRcNNJaQZlKT6DafQQfEjaPPcO2AsVoXZT9U6XXaFVWUtKUVFpvdtdAT1FD99Bxnv2Yz7cNImqDWpylTycPyrhQrsUOIUO4ggjxj2tOvzVs1+Tq0mSVsL66M4DiDuUk+I/sYcOtNBlrmtmSvWh4d6NlJeKRvWweBI7Uk4PYCc8IBYWHY1SvabmWac9LsNyqUqedfUcDazgAAEk7j+EXjzA1j11I/lr+EVPSe7TaV1NOTC8U6bwxN5+yknqr907/Da7Y1aCCMg5HbAZ+8wNY9dSH5a/hB5gax66kPy1/CNBQQGffMDWPXUh+Wv4QRoKCAIIIID4febl2VvPLShptJUtajgJSBkk90ZH1Fupy77omKhlSZRP0Uog/ZaBOD4neT445Q3df7w+b6W3bck5iZnRtzRSd6Gc7k+8R+APbCv0ntFV23Q03MIzTpTD02TwUAeqj3iMeAMAytMaXLaf2DOXdWW8Tc0z0iEHcoNf5aB3rOD7U54QlJl6p3VcK3VJVM1KoP7kJ+0tR3AdgHAdgEMXXu7hU6wi3ZBweR05WX9g7lvYxj3Ru8SrsiV+T3aG247dU631UbTMiFDieC1/8AaPFUAt7wsauWcqX+d2W+jmE5beZXto2hxSTgYUP/AJmGDoHdLazM2hVSlyWmUqXKpc3gkj6RvwI3gfxdsN697al7stybpUxhKlp2mHCPq3R6Kv7HuJjJK0VC360UnblahIP8ebbiT8RATOotrO2jc8zT8Eyqz0sq4ftNHgPEb0nw74duhd4fPtvGkTjmZ+mJCQVHe4zwSfZ6J93tjhuiVY1W0zl6zTm0/O0kCsNJ3kOADpGvaMEe72wk7NuKYta4pOrS20eiXh1sH61s7lJ/Dh34PKA2RBHNTZ6XqUhLz0k4HJeYbS42sc0kZEdMAQQQQBBBBAInV/TCqTNSm7ko63qgHztzEsd7reAANjHpJAAGOIxzidQlrSLS5SyEGtTm8537T6hw/hQB4HHfDZip31YVKvVlgVFyZZflwoMPMuehnGcpOQc4Hfu4wGYrZos5ddyStNl1KU9NuZdeVlWynitZ7cDJ7/bGvqTTpWkU2Wp8i30ctLNJbbT2ADn2nvigaRWLK2tMViYMx5ZOB/yVLxaCNlCQlRwMniSM7/siGVAEI/5QVm5CLqp7W/qtT4SPYhw/ok+73w8I55+Tl5+Sfk5xpLsu+2W3EK4KSRgiAzVopeH7N3KJCcc2adUlJaWSdzTnBC/xOD3HPKJrULSmpzF8AW3J7UnUtp8rJ2W5ZeeuFHkMkEDvIA3RM2zojSHZiYfqVSmpmXamHG0MIQG8hKiOsrJJ9mIc0uyhhltlva2G0hKdpRUcAYGSd5PeYCCsW2RaVuS9IE45NdGVKK1gAAqOSEjknOd2/iYsMEEAQQQQH//Z"/>
          <p:cNvSpPr>
            <a:spLocks noChangeAspect="1" noChangeArrowheads="1"/>
          </p:cNvSpPr>
          <p:nvPr/>
        </p:nvSpPr>
        <p:spPr bwMode="auto">
          <a:xfrm>
            <a:off x="0" y="-411163"/>
            <a:ext cx="923925" cy="8572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4" name="AutoShape 6" descr="data:image/jpeg;base64,/9j/4AAQSkZJRgABAQAAAQABAAD/2wBDAAkGBwgHBgkIBwgKCgkLDRYPDQwMDRsUFRAWIB0iIiAdHx8kKDQsJCYxJx8fLT0tMTU3Ojo6Iys/RD84QzQ5Ojf/2wBDAQoKCg0MDRoPDxo3JR8lNzc3Nzc3Nzc3Nzc3Nzc3Nzc3Nzc3Nzc3Nzc3Nzc3Nzc3Nzc3Nzc3Nzc3Nzc3Nzc3Nzf/wAARCABdAGQDASIAAhEBAxEB/8QAGwAAAgMBAQEAAAAAAAAAAAAAAAcFBggEAwL/xABFEAABAgUBBAUHCQYFBQAAAAABAgMABAUGEQcSITFBEyJRYXEUFzJVgYLRCBUjM0JSkZOhFmJykrHBNENWc5SiwtLT8f/EABQBAQAAAAAAAAAAAAAAAAAAAAD/xAAUEQEAAAAAAAAAAAAAAAAAAAAA/9oADAMBAAIRAxEAPwB4wQQQBBBBAeM5MsyUo9NTTiW2GG1OOLVwSlIySfYIy7fWp1bueedErNPyNLCsNSrKygqT2rI4k9mcD9S/9UUvK0+rwl87fkiicfdGNr/pzGRYCQpdbqlImA/TKhNSroUFbTTqk5PeOB8DGk9Ib9XeVLdYqIbTVZPHS7AwHUHgsDkd2CBz7M4GXIaXydkOG+ZhSArYTT3NsjhgrRjPt/pAaRggggCCCCAIIIIAgio6k3uzZFIamjKqmpmYc6Nhra2U5AySo8gB+P6ij29eep11SblRolIo/kYWUJK8jaI4gZcz2dggHNBCepGp92yVU8iuq03ujQ5sOvSUu5lvfvOOsFjwPhmOjU/VGqWfcTVOp8lJTDDkoh/bfC9rJUoclDd1RANZ5pt9lxl5CVtuJKVpUMhQO4gxm6/dIaxR556Yt6VcqFMUSpCWus6yPulPFXcRnvxF6ZvDVN9lDzVmSSm3EhSVBR3gjIP1kSMjdl8M0utT1xW7KSDcjIOTEuoEkOOJ4JOFndjMAiaXYd11OaSxLUGfSonep9ktIHipWBGitLrEbsmkLQ84h+pTRCpl1HojHBCe4ZO/mT4AK5GvVwEhSqRTSgEBWA4PZna3cDDffu1iZsGZuij7DqUSa5httzkpIJKFYPEEYMBZ4IW+kmoFRvd+poqEpKS4lEtlHQBW/aKs5yT90RY9Qrras+2n6kpKHJgkNyzSjuccPDPcBknuEBZYIz+zrrX23JZ2dokkJNxe9SEOArQDhWwSrBPLxh8yM2xPybE3KOpdl320uNrTwUkjIMB7wQQQFA1f/ZR2kSkteDk0w244pUtMSzZUptYG/eARvB4HjjuhZ0CzKHUkOvWnqG5JltWFNzCCwvPI+mk45ZxFmq2s1mVmRXJVWg1Gall8W3WmiM9o6+494iku1TSZxe0m36+2PuofTgfi4TAcs9d122fXXpGWuxVSTLKA6QPeUMuDAOOvntwccDnfHprTOvVKv0efmWegemqLLPONb+opRWSN+/dmJOj3NpVSZlEyza9VfebOUqmSlwA/wlzZ/SO+47902uaoJn61blXmJlLYaCw5sdUEkDCXQOZgPWRprpkpc+edpjLSfofKfq9w6v1vLhE1LtCVsq72nL6audxymrUlCXdosAJUCcbatx2h2cIpfz3pF/pOsf8AIV/7ol7bubTpEy9TKFatZL1Wb8jcbDu10iVEdXJd3eIxiAjNFrck7qpd00meGEOtS5bcA3tLBc2VDw/UZHOIqnVqpWMzc1oVpCgzNSzrWwN4Q8UdRaf3VDH4pPIw4agi2dIpNVRkaJPdBOrS0+uXcLuyRkp2tte7OVbx7eUUe5dQtOLommpqt23VZh9pGwlxJS2dnOcEpcGefHtMB6/Jo/xdwf7bH9VxVtZLpcum7jJyBU7JU8lhhKBnpHM9dQHPJAA7kg84slA1D07txudbotArMqmdbDb5S7kkDOMEukg9Y7xiOWh3npfQqmzUqZbFWam2c9GtTm3s5BBOFOkcDARF41Sk1GyqTSabQKvKzFJHVmX5cBKkkZc2sHdk9b2Rd/k93b5TJPWxOu5dlwXpMq5tk9ZHsJz4KPIR1r14tlxCkLpVVUlQwQUNEEfzxUqRd+l9GqTFRpltVlibYVtNuB8nBxg7i7gjBIwYDREEKbz9236sq38jf/nBAVbzA1j11Iflr+EHmBrHrqQ/LX8I0FBAZ98wNY9dSH5a/hHhPaD15iVcdl6nIPuISSGjto2scgcYz4xomKFrFd4te1nGpVwCoz4LMuOaE466/YDgd5EBlrHZDp0JtpiSk5u9qzhqXl21plVOcEpA+kc/QpHvQsLOt6Zum4pOkyuR0ysuuAfVtj0lewcO04HOGtrhcMvRaPJWRRcNNJaQZlKT6DafQQfEjaPPcO2AsVoXZT9U6XXaFVWUtKUVFpvdtdAT1FD99Bxnv2Yz7cNImqDWpylTycPyrhQrsUOIUO4ggjxj2tOvzVs1+Tq0mSVsL66M4DiDuUk+I/sYcOtNBlrmtmSvWh4d6NlJeKRvWweBI7Uk4PYCc8IBYWHY1SvabmWac9LsNyqUqedfUcDazgAAEk7j+EXjzA1j11I/lr+EVPSe7TaV1NOTC8U6bwxN5+yknqr907/Da7Y1aCCMg5HbAZ+8wNY9dSH5a/hB5gax66kPy1/CNBQQGffMDWPXUh+Wv4QRoKCAIIIID4febl2VvPLShptJUtajgJSBkk90ZH1Fupy77omKhlSZRP0Uog/ZaBOD4neT445Q3df7w+b6W3bck5iZnRtzRSd6Gc7k+8R+APbCv0ntFV23Q03MIzTpTD02TwUAeqj3iMeAMAytMaXLaf2DOXdWW8Tc0z0iEHcoNf5aB3rOD7U54QlJl6p3VcK3VJVM1KoP7kJ+0tR3AdgHAdgEMXXu7hU6wi3ZBweR05WX9g7lvYxj3Ru8SrsiV+T3aG247dU631UbTMiFDieC1/8AaPFUAt7wsauWcqX+d2W+jmE5beZXto2hxSTgYUP/AJmGDoHdLazM2hVSlyWmUqXKpc3gkj6RvwI3gfxdsN697al7stybpUxhKlp2mHCPq3R6Kv7HuJjJK0VC360UnblahIP8ebbiT8RATOotrO2jc8zT8Eyqz0sq4ftNHgPEb0nw74duhd4fPtvGkTjmZ+mJCQVHe4zwSfZ6J93tjhuiVY1W0zl6zTm0/O0kCsNJ3kOADpGvaMEe72wk7NuKYta4pOrS20eiXh1sH61s7lJ/Dh34PKA2RBHNTZ6XqUhLz0k4HJeYbS42sc0kZEdMAQQQQBBBBAInV/TCqTNSm7ko63qgHztzEsd7reAANjHpJAAGOIxzidQlrSLS5SyEGtTm8537T6hw/hQB4HHfDZip31YVKvVlgVFyZZflwoMPMuehnGcpOQc4Hfu4wGYrZos5ddyStNl1KU9NuZdeVlWynitZ7cDJ7/bGvqTTpWkU2Wp8i30ctLNJbbT2ADn2nvigaRWLK2tMViYMx5ZOB/yVLxaCNlCQlRwMniSM7/siGVAEI/5QVm5CLqp7W/qtT4SPYhw/ok+73w8I55+Tl5+Sfk5xpLsu+2W3EK4KSRgiAzVopeH7N3KJCcc2adUlJaWSdzTnBC/xOD3HPKJrULSmpzF8AW3J7UnUtp8rJ2W5ZeeuFHkMkEDvIA3RM2zojSHZiYfqVSmpmXamHG0MIQG8hKiOsrJJ9mIc0uyhhltlva2G0hKdpRUcAYGSd5PeYCCsW2RaVuS9IE45NdGVKK1gAAqOSEjknOd2/iYsMEEAQQQQH//Z"/>
          <p:cNvSpPr>
            <a:spLocks noChangeAspect="1" noChangeArrowheads="1"/>
          </p:cNvSpPr>
          <p:nvPr/>
        </p:nvSpPr>
        <p:spPr bwMode="auto">
          <a:xfrm>
            <a:off x="0" y="-411163"/>
            <a:ext cx="923925" cy="8572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6" name="AutoShape 8" descr="data:image/jpeg;base64,/9j/4AAQSkZJRgABAQAAAQABAAD/2wBDAAkGBwgHBgkIBwgKCgkLDRYPDQwMDRsUFRAWIB0iIiAdHx8kKDQsJCYxJx8fLT0tMTU3Ojo6Iys/RD84QzQ5Ojf/2wBDAQoKCg0MDRoPDxo3JR8lNzc3Nzc3Nzc3Nzc3Nzc3Nzc3Nzc3Nzc3Nzc3Nzc3Nzc3Nzc3Nzc3Nzc3Nzc3Nzc3Nzf/wAARCABdAGQDASIAAhEBAxEB/8QAGwAAAgMBAQEAAAAAAAAAAAAAAAcFBggEAwL/xABFEAABAgUBBAUHCQYFBQAAAAABAgMABAUGEQcSITFBEyJRYXEUFzJVgYLRCBUjM0JSkZOhFmJykrHBNENWc5SiwtLT8f/EABQBAQAAAAAAAAAAAAAAAAAAAAD/xAAUEQEAAAAAAAAAAAAAAAAAAAAA/9oADAMBAAIRAxEAPwB4wQQQBBBBAeM5MsyUo9NTTiW2GG1OOLVwSlIySfYIy7fWp1bueedErNPyNLCsNSrKygqT2rI4k9mcD9S/9UUvK0+rwl87fkiicfdGNr/pzGRYCQpdbqlImA/TKhNSroUFbTTqk5PeOB8DGk9Ib9XeVLdYqIbTVZPHS7AwHUHgsDkd2CBz7M4GXIaXydkOG+ZhSArYTT3NsjhgrRjPt/pAaRggggCCCCAIIIIAgio6k3uzZFIamjKqmpmYc6Nhra2U5AySo8gB+P6ij29eep11SblRolIo/kYWUJK8jaI4gZcz2dggHNBCepGp92yVU8iuq03ujQ5sOvSUu5lvfvOOsFjwPhmOjU/VGqWfcTVOp8lJTDDkoh/bfC9rJUoclDd1RANZ5pt9lxl5CVtuJKVpUMhQO4gxm6/dIaxR556Yt6VcqFMUSpCWus6yPulPFXcRnvxF6ZvDVN9lDzVmSSm3EhSVBR3gjIP1kSMjdl8M0utT1xW7KSDcjIOTEuoEkOOJ4JOFndjMAiaXYd11OaSxLUGfSonep9ktIHipWBGitLrEbsmkLQ84h+pTRCpl1HojHBCe4ZO/mT4AK5GvVwEhSqRTSgEBWA4PZna3cDDffu1iZsGZuij7DqUSa5httzkpIJKFYPEEYMBZ4IW+kmoFRvd+poqEpKS4lEtlHQBW/aKs5yT90RY9Qrras+2n6kpKHJgkNyzSjuccPDPcBknuEBZYIz+zrrX23JZ2dokkJNxe9SEOArQDhWwSrBPLxh8yM2xPybE3KOpdl320uNrTwUkjIMB7wQQQFA1f/ZR2kSkteDk0w244pUtMSzZUptYG/eARvB4HjjuhZ0CzKHUkOvWnqG5JltWFNzCCwvPI+mk45ZxFmq2s1mVmRXJVWg1Gall8W3WmiM9o6+494iku1TSZxe0m36+2PuofTgfi4TAcs9d122fXXpGWuxVSTLKA6QPeUMuDAOOvntwccDnfHprTOvVKv0efmWegemqLLPONb+opRWSN+/dmJOj3NpVSZlEyza9VfebOUqmSlwA/wlzZ/SO+47902uaoJn61blXmJlLYaCw5sdUEkDCXQOZgPWRprpkpc+edpjLSfofKfq9w6v1vLhE1LtCVsq72nL6audxymrUlCXdosAJUCcbatx2h2cIpfz3pF/pOsf8AIV/7ol7bubTpEy9TKFatZL1Wb8jcbDu10iVEdXJd3eIxiAjNFrck7qpd00meGEOtS5bcA3tLBc2VDw/UZHOIqnVqpWMzc1oVpCgzNSzrWwN4Q8UdRaf3VDH4pPIw4agi2dIpNVRkaJPdBOrS0+uXcLuyRkp2tte7OVbx7eUUe5dQtOLommpqt23VZh9pGwlxJS2dnOcEpcGefHtMB6/Jo/xdwf7bH9VxVtZLpcum7jJyBU7JU8lhhKBnpHM9dQHPJAA7kg84slA1D07txudbotArMqmdbDb5S7kkDOMEukg9Y7xiOWh3npfQqmzUqZbFWam2c9GtTm3s5BBOFOkcDARF41Sk1GyqTSabQKvKzFJHVmX5cBKkkZc2sHdk9b2Rd/k93b5TJPWxOu5dlwXpMq5tk9ZHsJz4KPIR1r14tlxCkLpVVUlQwQUNEEfzxUqRd+l9GqTFRpltVlibYVtNuB8nBxg7i7gjBIwYDREEKbz9236sq38jf/nBAVbzA1j11Iflr+EHmBrHrqQ/LX8I0FBAZ98wNY9dSH5a/hHhPaD15iVcdl6nIPuISSGjto2scgcYz4xomKFrFd4te1nGpVwCoz4LMuOaE466/YDgd5EBlrHZDp0JtpiSk5u9qzhqXl21plVOcEpA+kc/QpHvQsLOt6Zum4pOkyuR0ysuuAfVtj0lewcO04HOGtrhcMvRaPJWRRcNNJaQZlKT6DafQQfEjaPPcO2AsVoXZT9U6XXaFVWUtKUVFpvdtdAT1FD99Bxnv2Yz7cNImqDWpylTycPyrhQrsUOIUO4ggjxj2tOvzVs1+Tq0mSVsL66M4DiDuUk+I/sYcOtNBlrmtmSvWh4d6NlJeKRvWweBI7Uk4PYCc8IBYWHY1SvabmWac9LsNyqUqedfUcDazgAAEk7j+EXjzA1j11I/lr+EVPSe7TaV1NOTC8U6bwxN5+yknqr907/Da7Y1aCCMg5HbAZ+8wNY9dSH5a/hB5gax66kPy1/CNBQQGffMDWPXUh+Wv4QRoKCAIIIID4febl2VvPLShptJUtajgJSBkk90ZH1Fupy77omKhlSZRP0Uog/ZaBOD4neT445Q3df7w+b6W3bck5iZnRtzRSd6Gc7k+8R+APbCv0ntFV23Q03MIzTpTD02TwUAeqj3iMeAMAytMaXLaf2DOXdWW8Tc0z0iEHcoNf5aB3rOD7U54QlJl6p3VcK3VJVM1KoP7kJ+0tR3AdgHAdgEMXXu7hU6wi3ZBweR05WX9g7lvYxj3Ru8SrsiV+T3aG247dU631UbTMiFDieC1/8AaPFUAt7wsauWcqX+d2W+jmE5beZXto2hxSTgYUP/AJmGDoHdLazM2hVSlyWmUqXKpc3gkj6RvwI3gfxdsN697al7stybpUxhKlp2mHCPq3R6Kv7HuJjJK0VC360UnblahIP8ebbiT8RATOotrO2jc8zT8Eyqz0sq4ftNHgPEb0nw74duhd4fPtvGkTjmZ+mJCQVHe4zwSfZ6J93tjhuiVY1W0zl6zTm0/O0kCsNJ3kOADpGvaMEe72wk7NuKYta4pOrS20eiXh1sH61s7lJ/Dh34PKA2RBHNTZ6XqUhLz0k4HJeYbS42sc0kZEdMAQQQQBBBBAInV/TCqTNSm7ko63qgHztzEsd7reAANjHpJAAGOIxzidQlrSLS5SyEGtTm8537T6hw/hQB4HHfDZip31YVKvVlgVFyZZflwoMPMuehnGcpOQc4Hfu4wGYrZos5ddyStNl1KU9NuZdeVlWynitZ7cDJ7/bGvqTTpWkU2Wp8i30ctLNJbbT2ADn2nvigaRWLK2tMViYMx5ZOB/yVLxaCNlCQlRwMniSM7/siGVAEI/5QVm5CLqp7W/qtT4SPYhw/ok+73w8I55+Tl5+Sfk5xpLsu+2W3EK4KSRgiAzVopeH7N3KJCcc2adUlJaWSdzTnBC/xOD3HPKJrULSmpzF8AW3J7UnUtp8rJ2W5ZeeuFHkMkEDvIA3RM2zojSHZiYfqVSmpmXamHG0MIQG8hKiOsrJJ9mIc0uyhhltlva2G0hKdpRUcAYGSd5PeYCCsW2RaVuS9IE45NdGVKK1gAAqOSEjknOd2/iYsMEEAQQQQH//Z"/>
          <p:cNvSpPr>
            <a:spLocks noChangeAspect="1" noChangeArrowheads="1"/>
          </p:cNvSpPr>
          <p:nvPr/>
        </p:nvSpPr>
        <p:spPr bwMode="auto">
          <a:xfrm>
            <a:off x="0" y="-411163"/>
            <a:ext cx="923925" cy="8572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8" name="AutoShape 10" descr="data:image/jpeg;base64,/9j/4AAQSkZJRgABAQAAAQABAAD/2wBDAAkGBwgHBgkIBwgKCgkLDRYPDQwMDRsUFRAWIB0iIiAdHx8kKDQsJCYxJx8fLT0tMTU3Ojo6Iys/RD84QzQ5Ojf/2wBDAQoKCg0MDRoPDxo3JR8lNzc3Nzc3Nzc3Nzc3Nzc3Nzc3Nzc3Nzc3Nzc3Nzc3Nzc3Nzc3Nzc3Nzc3Nzc3Nzc3Nzf/wAARCABdAGQDASIAAhEBAxEB/8QAGwAAAgMBAQEAAAAAAAAAAAAAAAcFBggEAwL/xABFEAABAgUBBAUHCQYFBQAAAAABAgMABAUGEQcSITFBEyJRYXEUFzJVgYLRCBUjM0JSkZOhFmJykrHBNENWc5SiwtLT8f/EABQBAQAAAAAAAAAAAAAAAAAAAAD/xAAUEQEAAAAAAAAAAAAAAAAAAAAA/9oADAMBAAIRAxEAPwB4wQQQBBBBAeM5MsyUo9NTTiW2GG1OOLVwSlIySfYIy7fWp1bueedErNPyNLCsNSrKygqT2rI4k9mcD9S/9UUvK0+rwl87fkiicfdGNr/pzGRYCQpdbqlImA/TKhNSroUFbTTqk5PeOB8DGk9Ib9XeVLdYqIbTVZPHS7AwHUHgsDkd2CBz7M4GXIaXydkOG+ZhSArYTT3NsjhgrRjPt/pAaRggggCCCCAIIIIAgio6k3uzZFIamjKqmpmYc6Nhra2U5AySo8gB+P6ij29eep11SblRolIo/kYWUJK8jaI4gZcz2dggHNBCepGp92yVU8iuq03ujQ5sOvSUu5lvfvOOsFjwPhmOjU/VGqWfcTVOp8lJTDDkoh/bfC9rJUoclDd1RANZ5pt9lxl5CVtuJKVpUMhQO4gxm6/dIaxR556Yt6VcqFMUSpCWus6yPulPFXcRnvxF6ZvDVN9lDzVmSSm3EhSVBR3gjIP1kSMjdl8M0utT1xW7KSDcjIOTEuoEkOOJ4JOFndjMAiaXYd11OaSxLUGfSonep9ktIHipWBGitLrEbsmkLQ84h+pTRCpl1HojHBCe4ZO/mT4AK5GvVwEhSqRTSgEBWA4PZna3cDDffu1iZsGZuij7DqUSa5httzkpIJKFYPEEYMBZ4IW+kmoFRvd+poqEpKS4lEtlHQBW/aKs5yT90RY9Qrras+2n6kpKHJgkNyzSjuccPDPcBknuEBZYIz+zrrX23JZ2dokkJNxe9SEOArQDhWwSrBPLxh8yM2xPybE3KOpdl320uNrTwUkjIMB7wQQQFA1f/ZR2kSkteDk0w244pUtMSzZUptYG/eARvB4HjjuhZ0CzKHUkOvWnqG5JltWFNzCCwvPI+mk45ZxFmq2s1mVmRXJVWg1Gall8W3WmiM9o6+494iku1TSZxe0m36+2PuofTgfi4TAcs9d122fXXpGWuxVSTLKA6QPeUMuDAOOvntwccDnfHprTOvVKv0efmWegemqLLPONb+opRWSN+/dmJOj3NpVSZlEyza9VfebOUqmSlwA/wlzZ/SO+47902uaoJn61blXmJlLYaCw5sdUEkDCXQOZgPWRprpkpc+edpjLSfofKfq9w6v1vLhE1LtCVsq72nL6audxymrUlCXdosAJUCcbatx2h2cIpfz3pF/pOsf8AIV/7ol7bubTpEy9TKFatZL1Wb8jcbDu10iVEdXJd3eIxiAjNFrck7qpd00meGEOtS5bcA3tLBc2VDw/UZHOIqnVqpWMzc1oVpCgzNSzrWwN4Q8UdRaf3VDH4pPIw4agi2dIpNVRkaJPdBOrS0+uXcLuyRkp2tte7OVbx7eUUe5dQtOLommpqt23VZh9pGwlxJS2dnOcEpcGefHtMB6/Jo/xdwf7bH9VxVtZLpcum7jJyBU7JU8lhhKBnpHM9dQHPJAA7kg84slA1D07txudbotArMqmdbDb5S7kkDOMEukg9Y7xiOWh3npfQqmzUqZbFWam2c9GtTm3s5BBOFOkcDARF41Sk1GyqTSabQKvKzFJHVmX5cBKkkZc2sHdk9b2Rd/k93b5TJPWxOu5dlwXpMq5tk9ZHsJz4KPIR1r14tlxCkLpVVUlQwQUNEEfzxUqRd+l9GqTFRpltVlibYVtNuB8nBxg7i7gjBIwYDREEKbz9236sq38jf/nBAVbzA1j11Iflr+EHmBrHrqQ/LX8I0FBAZ98wNY9dSH5a/hHhPaD15iVcdl6nIPuISSGjto2scgcYz4xomKFrFd4te1nGpVwCoz4LMuOaE466/YDgd5EBlrHZDp0JtpiSk5u9qzhqXl21plVOcEpA+kc/QpHvQsLOt6Zum4pOkyuR0ysuuAfVtj0lewcO04HOGtrhcMvRaPJWRRcNNJaQZlKT6DafQQfEjaPPcO2AsVoXZT9U6XXaFVWUtKUVFpvdtdAT1FD99Bxnv2Yz7cNImqDWpylTycPyrhQrsUOIUO4ggjxj2tOvzVs1+Tq0mSVsL66M4DiDuUk+I/sYcOtNBlrmtmSvWh4d6NlJeKRvWweBI7Uk4PYCc8IBYWHY1SvabmWac9LsNyqUqedfUcDazgAAEk7j+EXjzA1j11I/lr+EVPSe7TaV1NOTC8U6bwxN5+yknqr907/Da7Y1aCCMg5HbAZ+8wNY9dSH5a/hB5gax66kPy1/CNBQQGffMDWPXUh+Wv4QRoKCAIIIID4febl2VvPLShptJUtajgJSBkk90ZH1Fupy77omKhlSZRP0Uog/ZaBOD4neT445Q3df7w+b6W3bck5iZnRtzRSd6Gc7k+8R+APbCv0ntFV23Q03MIzTpTD02TwUAeqj3iMeAMAytMaXLaf2DOXdWW8Tc0z0iEHcoNf5aB3rOD7U54QlJl6p3VcK3VJVM1KoP7kJ+0tR3AdgHAdgEMXXu7hU6wi3ZBweR05WX9g7lvYxj3Ru8SrsiV+T3aG247dU631UbTMiFDieC1/8AaPFUAt7wsauWcqX+d2W+jmE5beZXto2hxSTgYUP/AJmGDoHdLazM2hVSlyWmUqXKpc3gkj6RvwI3gfxdsN697al7stybpUxhKlp2mHCPq3R6Kv7HuJjJK0VC360UnblahIP8ebbiT8RATOotrO2jc8zT8Eyqz0sq4ftNHgPEb0nw74duhd4fPtvGkTjmZ+mJCQVHe4zwSfZ6J93tjhuiVY1W0zl6zTm0/O0kCsNJ3kOADpGvaMEe72wk7NuKYta4pOrS20eiXh1sH61s7lJ/Dh34PKA2RBHNTZ6XqUhLz0k4HJeYbS42sc0kZEdMAQQQQBBBBAInV/TCqTNSm7ko63qgHztzEsd7reAANjHpJAAGOIxzidQlrSLS5SyEGtTm8537T6hw/hQB4HHfDZip31YVKvVlgVFyZZflwoMPMuehnGcpOQc4Hfu4wGYrZos5ddyStNl1KU9NuZdeVlWynitZ7cDJ7/bGvqTTpWkU2Wp8i30ctLNJbbT2ADn2nvigaRWLK2tMViYMx5ZOB/yVLxaCNlCQlRwMniSM7/siGVAEI/5QVm5CLqp7W/qtT4SPYhw/ok+73w8I55+Tl5+Sfk5xpLsu+2W3EK4KSRgiAzVopeH7N3KJCcc2adUlJaWSdzTnBC/xOD3HPKJrULSmpzF8AW3J7UnUtp8rJ2W5ZeeuFHkMkEDvIA3RM2zojSHZiYfqVSmpmXamHG0MIQG8hKiOsrJJ9mIc0uyhhltlva2G0hKdpRUcAYGSd5PeYCCsW2RaVuS9IE45NdGVKK1gAAqOSEjknOd2/iYsMEEAQQQQH//Z"/>
          <p:cNvSpPr>
            <a:spLocks noChangeAspect="1" noChangeArrowheads="1"/>
          </p:cNvSpPr>
          <p:nvPr/>
        </p:nvSpPr>
        <p:spPr bwMode="auto">
          <a:xfrm>
            <a:off x="0" y="-411163"/>
            <a:ext cx="923925" cy="8572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20" name="AutoShape 12" descr="data:image/jpeg;base64,/9j/4AAQSkZJRgABAQAAAQABAAD/2wBDAAkGBwgHBgkIBwgKCgkLDRYPDQwMDRsUFRAWIB0iIiAdHx8kKDQsJCYxJx8fLT0tMTU3Ojo6Iys/RD84QzQ5Ojf/2wBDAQoKCg0MDRoPDxo3JR8lNzc3Nzc3Nzc3Nzc3Nzc3Nzc3Nzc3Nzc3Nzc3Nzc3Nzc3Nzc3Nzc3Nzc3Nzc3Nzc3Nzf/wAARCABdAGQDASIAAhEBAxEB/8QAGwAAAgMBAQEAAAAAAAAAAAAAAAcFBggEAwL/xABFEAABAgUBBAUHCQYFBQAAAAABAgMABAUGEQcSITFBEyJRYXEUFzJVgYLRCBUjM0JSkZOhFmJykrHBNENWc5SiwtLT8f/EABQBAQAAAAAAAAAAAAAAAAAAAAD/xAAUEQEAAAAAAAAAAAAAAAAAAAAA/9oADAMBAAIRAxEAPwB4wQQQBBBBAeM5MsyUo9NTTiW2GG1OOLVwSlIySfYIy7fWp1bueedErNPyNLCsNSrKygqT2rI4k9mcD9S/9UUvK0+rwl87fkiicfdGNr/pzGRYCQpdbqlImA/TKhNSroUFbTTqk5PeOB8DGk9Ib9XeVLdYqIbTVZPHS7AwHUHgsDkd2CBz7M4GXIaXydkOG+ZhSArYTT3NsjhgrRjPt/pAaRggggCCCCAIIIIAgio6k3uzZFIamjKqmpmYc6Nhra2U5AySo8gB+P6ij29eep11SblRolIo/kYWUJK8jaI4gZcz2dggHNBCepGp92yVU8iuq03ujQ5sOvSUu5lvfvOOsFjwPhmOjU/VGqWfcTVOp8lJTDDkoh/bfC9rJUoclDd1RANZ5pt9lxl5CVtuJKVpUMhQO4gxm6/dIaxR556Yt6VcqFMUSpCWus6yPulPFXcRnvxF6ZvDVN9lDzVmSSm3EhSVBR3gjIP1kSMjdl8M0utT1xW7KSDcjIOTEuoEkOOJ4JOFndjMAiaXYd11OaSxLUGfSonep9ktIHipWBGitLrEbsmkLQ84h+pTRCpl1HojHBCe4ZO/mT4AK5GvVwEhSqRTSgEBWA4PZna3cDDffu1iZsGZuij7DqUSa5httzkpIJKFYPEEYMBZ4IW+kmoFRvd+poqEpKS4lEtlHQBW/aKs5yT90RY9Qrras+2n6kpKHJgkNyzSjuccPDPcBknuEBZYIz+zrrX23JZ2dokkJNxe9SEOArQDhWwSrBPLxh8yM2xPybE3KOpdl320uNrTwUkjIMB7wQQQFA1f/ZR2kSkteDk0w244pUtMSzZUptYG/eARvB4HjjuhZ0CzKHUkOvWnqG5JltWFNzCCwvPI+mk45ZxFmq2s1mVmRXJVWg1Gall8W3WmiM9o6+494iku1TSZxe0m36+2PuofTgfi4TAcs9d122fXXpGWuxVSTLKA6QPeUMuDAOOvntwccDnfHprTOvVKv0efmWegemqLLPONb+opRWSN+/dmJOj3NpVSZlEyza9VfebOUqmSlwA/wlzZ/SO+47902uaoJn61blXmJlLYaCw5sdUEkDCXQOZgPWRprpkpc+edpjLSfofKfq9w6v1vLhE1LtCVsq72nL6audxymrUlCXdosAJUCcbatx2h2cIpfz3pF/pOsf8AIV/7ol7bubTpEy9TKFatZL1Wb8jcbDu10iVEdXJd3eIxiAjNFrck7qpd00meGEOtS5bcA3tLBc2VDw/UZHOIqnVqpWMzc1oVpCgzNSzrWwN4Q8UdRaf3VDH4pPIw4agi2dIpNVRkaJPdBOrS0+uXcLuyRkp2tte7OVbx7eUUe5dQtOLommpqt23VZh9pGwlxJS2dnOcEpcGefHtMB6/Jo/xdwf7bH9VxVtZLpcum7jJyBU7JU8lhhKBnpHM9dQHPJAA7kg84slA1D07txudbotArMqmdbDb5S7kkDOMEukg9Y7xiOWh3npfQqmzUqZbFWam2c9GtTm3s5BBOFOkcDARF41Sk1GyqTSabQKvKzFJHVmX5cBKkkZc2sHdk9b2Rd/k93b5TJPWxOu5dlwXpMq5tk9ZHsJz4KPIR1r14tlxCkLpVVUlQwQUNEEfzxUqRd+l9GqTFRpltVlibYVtNuB8nBxg7i7gjBIwYDREEKbz9236sq38jf/nBAVbzA1j11Iflr+EHmBrHrqQ/LX8I0FBAZ98wNY9dSH5a/hHhPaD15iVcdl6nIPuISSGjto2scgcYz4xomKFrFd4te1nGpVwCoz4LMuOaE466/YDgd5EBlrHZDp0JtpiSk5u9qzhqXl21plVOcEpA+kc/QpHvQsLOt6Zum4pOkyuR0ysuuAfVtj0lewcO04HOGtrhcMvRaPJWRRcNNJaQZlKT6DafQQfEjaPPcO2AsVoXZT9U6XXaFVWUtKUVFpvdtdAT1FD99Bxnv2Yz7cNImqDWpylTycPyrhQrsUOIUO4ggjxj2tOvzVs1+Tq0mSVsL66M4DiDuUk+I/sYcOtNBlrmtmSvWh4d6NlJeKRvWweBI7Uk4PYCc8IBYWHY1SvabmWac9LsNyqUqedfUcDazgAAEk7j+EXjzA1j11I/lr+EVPSe7TaV1NOTC8U6bwxN5+yknqr907/Da7Y1aCCMg5HbAZ+8wNY9dSH5a/hB5gax66kPy1/CNBQQGffMDWPXUh+Wv4QRoKCAIIIID4febl2VvPLShptJUtajgJSBkk90ZH1Fupy77omKhlSZRP0Uog/ZaBOD4neT445Q3df7w+b6W3bck5iZnRtzRSd6Gc7k+8R+APbCv0ntFV23Q03MIzTpTD02TwUAeqj3iMeAMAytMaXLaf2DOXdWW8Tc0z0iEHcoNf5aB3rOD7U54QlJl6p3VcK3VJVM1KoP7kJ+0tR3AdgHAdgEMXXu7hU6wi3ZBweR05WX9g7lvYxj3Ru8SrsiV+T3aG247dU631UbTMiFDieC1/8AaPFUAt7wsauWcqX+d2W+jmE5beZXto2hxSTgYUP/AJmGDoHdLazM2hVSlyWmUqXKpc3gkj6RvwI3gfxdsN697al7stybpUxhKlp2mHCPq3R6Kv7HuJjJK0VC360UnblahIP8ebbiT8RATOotrO2jc8zT8Eyqz0sq4ftNHgPEb0nw74duhd4fPtvGkTjmZ+mJCQVHe4zwSfZ6J93tjhuiVY1W0zl6zTm0/O0kCsNJ3kOADpGvaMEe72wk7NuKYta4pOrS20eiXh1sH61s7lJ/Dh34PKA2RBHNTZ6XqUhLz0k4HJeYbS42sc0kZEdMAQQQQBBBBAInV/TCqTNSm7ko63qgHztzEsd7reAANjHpJAAGOIxzidQlrSLS5SyEGtTm8537T6hw/hQB4HHfDZip31YVKvVlgVFyZZflwoMPMuehnGcpOQc4Hfu4wGYrZos5ddyStNl1KU9NuZdeVlWynitZ7cDJ7/bGvqTTpWkU2Wp8i30ctLNJbbT2ADn2nvigaRWLK2tMViYMx5ZOB/yVLxaCNlCQlRwMniSM7/siGVAEI/5QVm5CLqp7W/qtT4SPYhw/ok+73w8I55+Tl5+Sfk5xpLsu+2W3EK4KSRgiAzVopeH7N3KJCcc2adUlJaWSdzTnBC/xOD3HPKJrULSmpzF8AW3J7UnUtp8rJ2W5ZeeuFHkMkEDvIA3RM2zojSHZiYfqVSmpmXamHG0MIQG8hKiOsrJJ9mIc0uyhhltlva2G0hKdpRUcAYGSd5PeYCCsW2RaVuS9IE45NdGVKK1gAAqOSEjknOd2/iYsMEEAQQQQH//Z"/>
          <p:cNvSpPr>
            <a:spLocks noChangeAspect="1" noChangeArrowheads="1"/>
          </p:cNvSpPr>
          <p:nvPr/>
        </p:nvSpPr>
        <p:spPr bwMode="auto">
          <a:xfrm>
            <a:off x="0" y="-411163"/>
            <a:ext cx="923925" cy="8572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1" name="10 Imagen" descr="LOGOSENA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1268760"/>
            <a:ext cx="1944216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ple Chancery" pitchFamily="66" charset="0"/>
              </a:rPr>
              <a:t>LA  BANDERA</a:t>
            </a:r>
            <a:endParaRPr lang="en-US" dirty="0"/>
          </a:p>
        </p:txBody>
      </p:sp>
      <p:pic>
        <p:nvPicPr>
          <p:cNvPr id="4" name="3 Imagen" descr="bandera.bmp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1124744"/>
            <a:ext cx="3528392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 useBgFill="1">
        <p:nvSpPr>
          <p:cNvPr id="5" name="2 Subtítulo"/>
          <p:cNvSpPr txBox="1">
            <a:spLocks/>
          </p:cNvSpPr>
          <p:nvPr/>
        </p:nvSpPr>
        <p:spPr>
          <a:xfrm>
            <a:off x="827584" y="3645024"/>
            <a:ext cx="7848872" cy="122413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r>
              <a:rPr lang="es-ES" b="1" dirty="0">
                <a:latin typeface="Garamond" pitchFamily="18" charset="0"/>
              </a:rPr>
              <a:t>La bandera </a:t>
            </a:r>
            <a:r>
              <a:rPr lang="es-ES" b="1" dirty="0" smtClean="0">
                <a:latin typeface="Garamond" pitchFamily="18" charset="0"/>
              </a:rPr>
              <a:t>del SENA </a:t>
            </a:r>
            <a:r>
              <a:rPr lang="es-ES" b="1" dirty="0">
                <a:latin typeface="Garamond" pitchFamily="18" charset="0"/>
              </a:rPr>
              <a:t>tiene en el centro el escudo y la bandera es de color blanco representando paz, tranquilidad, libertad.</a:t>
            </a:r>
            <a:endParaRPr lang="en-US" b="1" dirty="0">
              <a:latin typeface="Garamond" pitchFamily="18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1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ple Chancery" pitchFamily="66" charset="0"/>
              </a:rPr>
              <a:t>EL</a:t>
            </a:r>
            <a:r>
              <a:rPr lang="es-E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ple Chancery" pitchFamily="66" charset="0"/>
              </a:rPr>
              <a:t>  ESCUDO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4149081"/>
            <a:ext cx="8229600" cy="216024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" sz="2000" dirty="0" smtClean="0"/>
              <a:t>El </a:t>
            </a:r>
            <a:r>
              <a:rPr lang="es-ES" sz="2000" dirty="0"/>
              <a:t>escudo del SENA (y la bandera) diseñados a comienzos de la creación </a:t>
            </a:r>
            <a:r>
              <a:rPr lang="es-ES" sz="2000" dirty="0" smtClean="0"/>
              <a:t>de nuestra </a:t>
            </a:r>
            <a:r>
              <a:rPr lang="es-ES" sz="2000" dirty="0"/>
              <a:t>institución, reflejan los tres sectores económicos dentro de los cuales se ubica el accionar de la institución, a saber: el piñón, representativo del de industria; el caduceo, asociado al de comercio y servicios; y el café, ligado al del primario y extractivo.</a:t>
            </a:r>
            <a:endParaRPr lang="en-US" sz="2000" dirty="0"/>
          </a:p>
          <a:p>
            <a:endParaRPr lang="en-US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9" name="Imagen 3" descr="es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1340768"/>
            <a:ext cx="3275503" cy="26079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es-E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ple Chancery" pitchFamily="66" charset="0"/>
              </a:rPr>
              <a:t>HIMNO 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124744"/>
            <a:ext cx="8291264" cy="54006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s-ES" sz="1400" b="1" dirty="0"/>
              <a:t>CORO</a:t>
            </a:r>
            <a:br>
              <a:rPr lang="es-ES" sz="1400" b="1" dirty="0"/>
            </a:br>
            <a:r>
              <a:rPr lang="es-ES" sz="1400" b="1" dirty="0"/>
              <a:t>Estudiantes del SENA adelante</a:t>
            </a:r>
            <a:br>
              <a:rPr lang="es-ES" sz="1400" b="1" dirty="0"/>
            </a:br>
            <a:r>
              <a:rPr lang="es-ES" sz="1400" b="1" dirty="0"/>
              <a:t>Por Colombia luchad con amor</a:t>
            </a:r>
            <a:br>
              <a:rPr lang="es-ES" sz="1400" b="1" dirty="0"/>
            </a:br>
            <a:r>
              <a:rPr lang="es-ES" sz="1400" b="1" dirty="0"/>
              <a:t>Con el animo noble y radiante</a:t>
            </a:r>
            <a:br>
              <a:rPr lang="es-ES" sz="1400" b="1" dirty="0"/>
            </a:br>
            <a:r>
              <a:rPr lang="es-ES" sz="1400" b="1" dirty="0"/>
              <a:t>Transformémosla en mundo mejor</a:t>
            </a:r>
            <a:br>
              <a:rPr lang="es-ES" sz="1400" b="1" dirty="0"/>
            </a:br>
            <a:r>
              <a:rPr lang="es-ES" sz="1400" b="1" dirty="0"/>
              <a:t>I</a:t>
            </a:r>
            <a:br>
              <a:rPr lang="es-ES" sz="1400" b="1" dirty="0"/>
            </a:br>
            <a:r>
              <a:rPr lang="es-ES" sz="1400" b="1" dirty="0"/>
              <a:t>De la patria el futuro destino,</a:t>
            </a:r>
            <a:br>
              <a:rPr lang="es-ES" sz="1400" b="1" dirty="0"/>
            </a:br>
            <a:r>
              <a:rPr lang="es-ES" sz="1400" b="1" dirty="0"/>
              <a:t>en las manos del joven está,</a:t>
            </a:r>
            <a:br>
              <a:rPr lang="es-ES" sz="1400" b="1" dirty="0"/>
            </a:br>
            <a:r>
              <a:rPr lang="es-ES" sz="1400" b="1" dirty="0"/>
              <a:t>el trabajo es seguro camino,</a:t>
            </a:r>
            <a:br>
              <a:rPr lang="es-ES" sz="1400" b="1" dirty="0"/>
            </a:br>
            <a:r>
              <a:rPr lang="es-ES" sz="1400" b="1" dirty="0"/>
              <a:t>que el progreso a Colombia dará.</a:t>
            </a:r>
            <a:br>
              <a:rPr lang="es-ES" sz="1400" b="1" dirty="0"/>
            </a:br>
            <a:r>
              <a:rPr lang="es-ES" sz="1400" b="1" dirty="0"/>
              <a:t>II</a:t>
            </a:r>
            <a:br>
              <a:rPr lang="es-ES" sz="1400" b="1" dirty="0"/>
            </a:br>
            <a:r>
              <a:rPr lang="es-ES" sz="1400" b="1" dirty="0"/>
              <a:t>En la forja del SENA se forman,</a:t>
            </a:r>
            <a:br>
              <a:rPr lang="es-ES" sz="1400" b="1" dirty="0"/>
            </a:br>
            <a:r>
              <a:rPr lang="es-ES" sz="1400" b="1" dirty="0"/>
              <a:t>hombres libres que anhelan triunfar,</a:t>
            </a:r>
            <a:br>
              <a:rPr lang="es-ES" sz="1400" b="1" dirty="0"/>
            </a:br>
            <a:r>
              <a:rPr lang="es-ES" sz="1400" b="1" dirty="0"/>
              <a:t>con la ciencia y la técnica unidas,</a:t>
            </a:r>
            <a:br>
              <a:rPr lang="es-ES" sz="1400" b="1" dirty="0"/>
            </a:br>
            <a:r>
              <a:rPr lang="es-ES" sz="1400" b="1" dirty="0"/>
              <a:t>nuevos rumbos de paz trazarán.</a:t>
            </a:r>
            <a:br>
              <a:rPr lang="es-ES" sz="1400" b="1" dirty="0"/>
            </a:br>
            <a:r>
              <a:rPr lang="es-ES" sz="1400" b="1" dirty="0"/>
              <a:t>III</a:t>
            </a:r>
            <a:br>
              <a:rPr lang="es-ES" sz="1400" b="1" dirty="0"/>
            </a:br>
            <a:r>
              <a:rPr lang="es-ES" sz="1400" b="1" dirty="0"/>
              <a:t>Hoy la patria nos grita sentida,</a:t>
            </a:r>
            <a:br>
              <a:rPr lang="es-ES" sz="1400" b="1" dirty="0"/>
            </a:br>
            <a:r>
              <a:rPr lang="es-ES" sz="1400" b="1" dirty="0"/>
              <a:t>¡estudiantes del SENA triunfad!</a:t>
            </a:r>
            <a:br>
              <a:rPr lang="es-ES" sz="1400" b="1" dirty="0"/>
            </a:br>
            <a:r>
              <a:rPr lang="es-ES" sz="1400" b="1" dirty="0"/>
              <a:t>solo así lograréis en la vida,</a:t>
            </a:r>
            <a:br>
              <a:rPr lang="es-ES" sz="1400" b="1" dirty="0"/>
            </a:br>
            <a:r>
              <a:rPr lang="es-ES" sz="1400" b="1" dirty="0"/>
              <a:t>más justicia, mayor libertad.</a:t>
            </a:r>
            <a:br>
              <a:rPr lang="es-ES" sz="1400" b="1" dirty="0"/>
            </a:br>
            <a:r>
              <a:rPr lang="es-ES" sz="1400" b="1" dirty="0"/>
              <a:t>IV</a:t>
            </a:r>
            <a:br>
              <a:rPr lang="es-ES" sz="1400" b="1" dirty="0"/>
            </a:br>
            <a:r>
              <a:rPr lang="es-ES" sz="1400" b="1" dirty="0"/>
              <a:t>Avancemos con fuerza guerrera,</a:t>
            </a:r>
            <a:br>
              <a:rPr lang="es-ES" sz="1400" b="1" dirty="0"/>
            </a:br>
            <a:r>
              <a:rPr lang="es-ES" sz="1400" b="1" dirty="0"/>
              <a:t>¡estudiantes con firme </a:t>
            </a:r>
            <a:r>
              <a:rPr lang="es-ES" sz="1400" b="1" dirty="0" err="1"/>
              <a:t>tezón</a:t>
            </a:r>
            <a:r>
              <a:rPr lang="es-ES" sz="1400" b="1" dirty="0"/>
              <a:t>!</a:t>
            </a:r>
            <a:br>
              <a:rPr lang="es-ES" sz="1400" b="1" dirty="0"/>
            </a:br>
            <a:r>
              <a:rPr lang="es-ES" sz="1400" b="1" dirty="0"/>
              <a:t>que la patria en nosotros espera,</a:t>
            </a:r>
            <a:br>
              <a:rPr lang="es-ES" sz="1400" b="1" dirty="0"/>
            </a:br>
            <a:r>
              <a:rPr lang="es-ES" sz="1400" b="1" dirty="0"/>
              <a:t>su pacífica revolución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158</Words>
  <Application>Microsoft Office PowerPoint</Application>
  <PresentationFormat>Presentación en pantalla (4:3)</PresentationFormat>
  <Paragraphs>16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SENA</vt:lpstr>
      <vt:lpstr>EL LOGO</vt:lpstr>
      <vt:lpstr>LA  BANDERA</vt:lpstr>
      <vt:lpstr>EL  ESCUDO</vt:lpstr>
      <vt:lpstr>HIMNO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SENA</dc:title>
  <dc:creator> </dc:creator>
  <cp:lastModifiedBy> </cp:lastModifiedBy>
  <cp:revision>6</cp:revision>
  <dcterms:created xsi:type="dcterms:W3CDTF">2012-10-16T20:06:40Z</dcterms:created>
  <dcterms:modified xsi:type="dcterms:W3CDTF">2012-10-16T20:44:44Z</dcterms:modified>
</cp:coreProperties>
</file>